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6858000" type="screen4x3"/>
  <p:notesSz cx="6842125" cy="9263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8AFA-E811-485F-8405-832CD796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BB1805-B867-4978-9FAB-AA574E3D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9AB2-EE59-45D3-B4BA-E116B084FF5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893DD-1C42-4E13-8E87-6D185681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A9507-D26B-4407-85CC-E0ABAAC6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D9557-8108-4D2C-8DB3-1309C259F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72F002-9328-42B2-9C60-793A53A2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31504-F6F1-4D46-A7EE-3B8EEE2C4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AED84-D3CD-4F09-88AD-337FE4207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29AB2-EE59-45D3-B4BA-E116B084FF5C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46A14-CA88-411D-AED6-378593930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1165C-E2F8-4C87-8EF1-3151411E5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9557-8108-4D2C-8DB3-1309C259F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2194B3-B4BE-433F-A5B8-91BD6CE2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solidFill>
                  <a:srgbClr val="000000"/>
                </a:solidFill>
                <a:cs typeface="Times New Roman" pitchFamily="18" charset="0"/>
              </a:rPr>
              <a:t>Lecture 11 </a:t>
            </a:r>
            <a:r>
              <a:rPr lang="en-US" altLang="zh-CN" sz="4400"/>
              <a:t>Serial and Parallel Communication Interface</a:t>
            </a:r>
            <a:endParaRPr lang="en-US" altLang="zh-CN" sz="44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C8248-94A2-41BC-8146-5260D8FA6F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4401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DA983A-24E1-401C-8879-BF63484B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</a:t>
            </a:r>
            <a:r>
              <a:rPr lang="en-US">
                <a:solidFill>
                  <a:srgbClr val="00B050"/>
                </a:solidFill>
              </a:rPr>
              <a:t>Asynchronous</a:t>
            </a:r>
            <a:r>
              <a:rPr lang="en-US"/>
              <a:t> data transfer?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E73F5-9060-4BC3-A170-9437991B60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5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6D9AF7B-5A2C-417D-A691-F62E5A89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Handshaking for asynchronous data transfer?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FFE086-BA7E-49B9-B02D-150675F788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64204C-EBFD-4F37-B6A4-68B5F04A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Simple output and simple strobe?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0C36B-5294-46EC-8BD1-F90C49C21D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88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CEB796-7C7F-4D9B-8FDB-7D11C808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Single handshaking?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E3E6F-51C7-405F-AE18-FE12E438DB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0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5A893D-134E-46FA-952E-89828CA6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Double handshaking?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5ACD8-F368-44CE-AE25-DAFE6B441D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55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2226DA-5E3F-4C9D-B775-8B8EA168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implement handshaking?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FC007-6F73-4DB4-9902-FFA05DA1C1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0003E4-F61F-480E-AE36-3CBDBC58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polling implementation of double handshaking (sender side)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250B2-1455-402A-9CD0-3839BEDC30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588AF1-FA99-4ECA-AF36-02B5D0CC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Parallel data transfer?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ED952-5413-436B-ACDF-DF5935F6BF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48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230887-6E85-481F-8913-9EECE9ED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Serial data transfer?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70CC5-EF24-4708-8409-C41D80C136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11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82ED2B-308B-49AE-8D58-4B175C73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Direction of Data Transfer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3D6CE-D37F-4F06-AB3F-4CE17A3E64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763A26-DEEF-4A7F-AB9D-2D6A9250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I/O type 3: I/O for data transfer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54A5E-BE2A-4708-9D42-7C11E95202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29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58568D-6BD3-4AB2-98C1-E6553B5B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Serial Data Transfer Terminology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922F3-6283-477D-94F2-96ED97DF82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404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3F9BDF-BD99-46AE-8B88-A8766C5E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Serial Communication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9E7D8-DAD3-495E-BF3C-82E07240A6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21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3FB3F7-437E-4712-B663-7B4BCB56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Half duplex vs. full duplex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F164A-9AE4-46E0-8F28-C8FF0B5977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05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B396B9-EAAC-4237-A732-644C6B99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Serial Data Transfer Terminology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12175-584D-4E61-8997-9B8D11D536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6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9A53EF-FF94-4B84-B3C2-517DA6BD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Example of </a:t>
            </a:r>
            <a:r>
              <a:rPr lang="en-US">
                <a:solidFill>
                  <a:srgbClr val="00B050"/>
                </a:solidFill>
              </a:rPr>
              <a:t>serial half-duplex synchronous </a:t>
            </a:r>
            <a:r>
              <a:rPr lang="en-US"/>
              <a:t>data transfer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8EE86-2B92-403D-81B1-C0879486E2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94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85C47D-6567-47AC-9B35-64D3BF90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</a:t>
            </a:r>
            <a:r>
              <a:rPr lang="en-US" baseline="30000"/>
              <a:t>2</a:t>
            </a:r>
            <a:r>
              <a:rPr lang="en-US"/>
              <a:t>C byte transfer and acknowledge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5596F-0CDD-4AE6-9E7C-F073E314D9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10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01A2DB-B4CD-4957-B776-3B60567B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</a:t>
            </a:r>
            <a:r>
              <a:rPr lang="en-US" baseline="30000"/>
              <a:t>2</a:t>
            </a:r>
            <a:r>
              <a:rPr lang="en-US"/>
              <a:t>C Protocol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62C26-3995-43E8-96AE-39CFA0D905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93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EDC66C-FACD-4D4E-BBA5-D0890025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Example of </a:t>
            </a:r>
            <a:r>
              <a:rPr lang="en-US">
                <a:solidFill>
                  <a:srgbClr val="00B050"/>
                </a:solidFill>
              </a:rPr>
              <a:t>serial full-duplex synchronous </a:t>
            </a:r>
            <a:r>
              <a:rPr lang="en-US"/>
              <a:t>data transfer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7CD87-CF66-49C0-9082-F2A56E8B3F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90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BD39CA-CB46-4ED2-9DC9-F1050F34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SPI (Serial Peripheral Interface)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A5F1-6AC5-4296-89EB-9084E90DE8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18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5A13F7-7B5C-47DB-8CCB-161C2C12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SPI (Serial Peripheral Interface)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F6485-7597-42F5-BCA0-C6DDB6AA6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6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AE38DA-23D5-40FD-B6E2-9A207CA7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differential signaling?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16708-DEF8-4EDF-9D17-AC99DF6BA3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5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31D1DE-0293-418F-99B1-27B9F88D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SPI Application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91FA5-019F-4E4E-BD87-55963A80C1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7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465DB4-FF40-477F-85B6-BAEB207E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SPI Activities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070A2-8620-4182-9972-DAA69DDAA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14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C5E58D-FEBD-4E54-A669-664E80B4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</a:t>
            </a:r>
            <a:r>
              <a:rPr lang="en-US">
                <a:solidFill>
                  <a:srgbClr val="00B050"/>
                </a:solidFill>
              </a:rPr>
              <a:t>serial full-duplex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asynchronous</a:t>
            </a:r>
            <a:r>
              <a:rPr lang="en-US"/>
              <a:t> data transfer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1C1BE-2F23-4B65-83B7-B26E7ADD4F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9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447DD6-1C41-4368-AFED-CF58A45B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RS232 (SCI) Hardware Properties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23298-431B-4CB0-B3C0-4DCC6FC013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08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23AE35-EF43-4C13-A4E0-4A7ABC74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RS232 (SCI) Signal Specification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46276-6FE2-4B9C-822D-903D422060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62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2BB8DD-37FB-4866-A2B0-17FB3CA3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RS232 (SCI) signal form </a:t>
            </a:r>
            <a:br>
              <a:rPr lang="en-US"/>
            </a:br>
            <a:r>
              <a:rPr lang="en-US"/>
              <a:t>(digital side before level conversion)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61AD8-DC2B-4870-A8C5-66791A3F6B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38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DC268-5566-4301-AC03-F54B0368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sense bit value at the receiver?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312F3-92AB-4428-81B0-9B03E9EA62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32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052CD1-C694-4CE1-AB47-80E12FD1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PLL (Phase Locked Loop)?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A3EAE-830D-4F1C-899B-DB678A9AA6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34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2BE509-9BE8-4B6E-A654-F20E0C28C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PLL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44ACB-2561-48B6-AD2F-EE74A9E532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95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52A86D-C4B0-4F54-883A-7717CB64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RS-232 signal </a:t>
            </a:r>
            <a:br>
              <a:rPr lang="en-US"/>
            </a:br>
            <a:r>
              <a:rPr lang="en-US"/>
              <a:t>(analog side after level conversion)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681E8-1078-476F-92F0-D8BAC01259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52D17B-B60B-48E7-AF00-25B465B6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data do we transfer?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4149C-96B8-49D7-838F-2971E1A5A9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86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CD1A32-1E67-4BE4-A5BA-55862B20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RS232 Serial Pinouts </a:t>
            </a:r>
            <a:br>
              <a:rPr lang="en-US"/>
            </a:br>
            <a:r>
              <a:rPr lang="en-US"/>
              <a:t>(D25 and D9 Connectors)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3E250-0713-4831-B45D-E9D8434346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93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9DC435-19EA-4B07-81FE-14B89548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11.1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80DAB-238B-4352-B6C3-8E2FDC32B9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63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B685C9-AE44-485F-96DA-DC4814A5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(cont.)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55A24-2FBD-42E4-A393-9EF21E8A53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03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61D76D-2A71-4AAA-8BD3-C61D3939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</a:t>
            </a:r>
            <a:r>
              <a:rPr lang="en-US">
                <a:solidFill>
                  <a:srgbClr val="00B050"/>
                </a:solidFill>
              </a:rPr>
              <a:t>serial half-duplex </a:t>
            </a:r>
            <a:r>
              <a:rPr lang="en-US">
                <a:solidFill>
                  <a:srgbClr val="FF0000"/>
                </a:solidFill>
              </a:rPr>
              <a:t>asynchronous</a:t>
            </a:r>
            <a:r>
              <a:rPr lang="en-US"/>
              <a:t> data transfer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211D3-3D83-4515-8830-867FB864EB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17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A743BB-99CA-42B9-9156-D6D6AE15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J1850 - networked peer to peer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2D98E-2407-48DB-8E67-DFCE1E2F62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35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6254C7-6F64-4B4C-95E8-B93DF392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J1850 - </a:t>
            </a:r>
            <a:r>
              <a:rPr lang="en-US">
                <a:solidFill>
                  <a:srgbClr val="0000FF"/>
                </a:solidFill>
              </a:rPr>
              <a:t>single wire with variable pulse width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F7907-1E64-4C72-AF45-1C41EBF5A2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3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A398B2-113C-44AD-BD98-7FEA38F0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J1850 - </a:t>
            </a:r>
            <a:r>
              <a:rPr lang="en-US">
                <a:solidFill>
                  <a:srgbClr val="0000FF"/>
                </a:solidFill>
              </a:rPr>
              <a:t>single wire with variable pulse width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9E4FA-F7F1-40CC-A182-E82803812B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58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C115D7-EA46-445E-91C4-2CF3F5BF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CRC?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22DA3-0931-43C7-A7ED-BE64CA1A6B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34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CB0298-9BCB-4962-8436-8482CF07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CRC Concept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58FE9-0778-4959-9255-88A029BF46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81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906761-C2CB-4AB8-AC14-40D6CF6D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CRC Circuit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65C1E-2377-43BB-8B3E-4AA279BB07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0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449094-23B4-4030-9213-B962E4B2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&amp; How does the receiver know?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5E5C6-05CB-4245-9C08-B9831503D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936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7C57AC-26DF-4CF7-AAB2-1D56F948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J1850 - </a:t>
            </a:r>
            <a:r>
              <a:rPr lang="en-US">
                <a:solidFill>
                  <a:srgbClr val="0000FF"/>
                </a:solidFill>
              </a:rPr>
              <a:t>dual wire with pulse width modulation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33729-EEE6-4EB8-A80A-B0C2351EDF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31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64D189-4302-4BEE-99E7-D9F7E630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11.2 - SCI communication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0964B-0FB8-4146-B49C-090B20B05E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9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DC85E3-11AE-4E09-827C-FE78B610D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 memory access (DMA)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ED316-140A-4191-B39E-BCFC4D5022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50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D91E66-2D34-4363-AEF4-E850727F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 memory access (DMA)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30AD9-5EB0-49B4-97E3-93FB77AC1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4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F70CDD-75F3-4112-BD5B-0FD462AF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DMA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24A5B-0B81-4B05-A277-66010426E0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2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F7939A-C6FE-484A-861B-A73A330D1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</a:t>
            </a:r>
            <a:r>
              <a:rPr lang="en-US">
                <a:sym typeface="Wingdings" panose="05000000000000000000" pitchFamily="2" charset="2"/>
              </a:rPr>
              <a:t>↔</a:t>
            </a:r>
            <a:r>
              <a:rPr lang="en-US"/>
              <a:t> Peripheral DMA operation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C0362-8E0D-4512-A5EF-58CD501E4E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38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DF96DC-9221-4638-B01B-A2059798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943A5-187C-4AA0-82FC-B35F19E7CA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6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84FBEB-BCD6-440B-93EF-FA720482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do Bit synchronization?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707EF-C9EE-4BF3-95C2-DA5A7A3CF5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0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0AC0CA-6289-4EB6-89B4-942114DB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Synchronous vs. Asynchronous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6843A-CF92-4189-B87F-11C20EFB04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19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77496C-1CD7-40BA-988D-65782816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</a:t>
            </a:r>
            <a:r>
              <a:rPr lang="en-US">
                <a:solidFill>
                  <a:srgbClr val="00B050"/>
                </a:solidFill>
              </a:rPr>
              <a:t>Synchronous</a:t>
            </a:r>
            <a:r>
              <a:rPr lang="en-US"/>
              <a:t> data transfer?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EF33A6-0511-4BFC-BB9F-CDD94657F2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A3A6FD-DEC1-4251-AE42-9494DEF3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</a:t>
            </a:r>
            <a:r>
              <a:rPr lang="en-US">
                <a:solidFill>
                  <a:srgbClr val="00B050"/>
                </a:solidFill>
              </a:rPr>
              <a:t>Asynchronous</a:t>
            </a:r>
            <a:r>
              <a:rPr lang="en-US"/>
              <a:t> data transfer?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7C586-B244-4852-B40C-AB8338900E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Office PowerPoint</Application>
  <PresentationFormat>On-screen Show (4:3)</PresentationFormat>
  <Paragraphs>56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等线 Light</vt:lpstr>
      <vt:lpstr>Arial</vt:lpstr>
      <vt:lpstr>Calibri</vt:lpstr>
      <vt:lpstr>Calibri Light</vt:lpstr>
      <vt:lpstr>Times New Roman</vt:lpstr>
      <vt:lpstr>Wingdings</vt:lpstr>
      <vt:lpstr>Office Theme</vt:lpstr>
      <vt:lpstr>Lecture 11 Serial and Parallel Communication Interface</vt:lpstr>
      <vt:lpstr>I/O type 3: I/O for data transfer</vt:lpstr>
      <vt:lpstr>What is differential signaling?</vt:lpstr>
      <vt:lpstr>What data do we transfer?</vt:lpstr>
      <vt:lpstr>What &amp; How does the receiver know?</vt:lpstr>
      <vt:lpstr>How to do Bit synchronization?</vt:lpstr>
      <vt:lpstr>Synchronous vs. Asynchronous </vt:lpstr>
      <vt:lpstr>What’s Synchronous data transfer?</vt:lpstr>
      <vt:lpstr>What’s Asynchronous data transfer?</vt:lpstr>
      <vt:lpstr>What’s Asynchronous data transfer?</vt:lpstr>
      <vt:lpstr>What’s Handshaking for asynchronous data transfer?</vt:lpstr>
      <vt:lpstr>What’s Simple output and simple strobe?</vt:lpstr>
      <vt:lpstr>What’s Single handshaking?</vt:lpstr>
      <vt:lpstr>What’s Double handshaking?</vt:lpstr>
      <vt:lpstr>How to implement handshaking?</vt:lpstr>
      <vt:lpstr>Software polling implementation of double handshaking (sender side)</vt:lpstr>
      <vt:lpstr>What’s Parallel data transfer?</vt:lpstr>
      <vt:lpstr>What’s Serial data transfer?</vt:lpstr>
      <vt:lpstr>Direction of Data Transfer</vt:lpstr>
      <vt:lpstr>Serial Data Transfer Terminology</vt:lpstr>
      <vt:lpstr>Serial Communication</vt:lpstr>
      <vt:lpstr>Half duplex vs. full duplex</vt:lpstr>
      <vt:lpstr>Serial Data Transfer Terminology</vt:lpstr>
      <vt:lpstr>Example of serial half-duplex synchronous data transfer</vt:lpstr>
      <vt:lpstr>I2C byte transfer and acknowledge</vt:lpstr>
      <vt:lpstr>I2C Protocol</vt:lpstr>
      <vt:lpstr>Example of serial full-duplex synchronous data transfer</vt:lpstr>
      <vt:lpstr>SPI (Serial Peripheral Interface)</vt:lpstr>
      <vt:lpstr>SPI (Serial Peripheral Interface)</vt:lpstr>
      <vt:lpstr>SPI Application</vt:lpstr>
      <vt:lpstr>SPI Activities</vt:lpstr>
      <vt:lpstr>Example of serial full-duplex asynchronous data transfer </vt:lpstr>
      <vt:lpstr>RS232 (SCI) Hardware Properties </vt:lpstr>
      <vt:lpstr>RS232 (SCI) Signal Specification</vt:lpstr>
      <vt:lpstr>RS232 (SCI) signal form  (digital side before level conversion)</vt:lpstr>
      <vt:lpstr>How to sense bit value at the receiver?</vt:lpstr>
      <vt:lpstr>What is PLL (Phase Locked Loop)?</vt:lpstr>
      <vt:lpstr>PLL Example</vt:lpstr>
      <vt:lpstr>Typical RS-232 signal  (analog side after level conversion)</vt:lpstr>
      <vt:lpstr>RS232 Serial Pinouts  (D25 and D9 Connectors)</vt:lpstr>
      <vt:lpstr>Exercise 11.1</vt:lpstr>
      <vt:lpstr>Exercise (cont.)</vt:lpstr>
      <vt:lpstr>Example of serial half-duplex asynchronous data transfer </vt:lpstr>
      <vt:lpstr>J1850 - networked peer to peer</vt:lpstr>
      <vt:lpstr>J1850 - single wire with variable pulse width</vt:lpstr>
      <vt:lpstr>J1850 - single wire with variable pulse width</vt:lpstr>
      <vt:lpstr>What is CRC?</vt:lpstr>
      <vt:lpstr>CRC Concept</vt:lpstr>
      <vt:lpstr>Simple CRC Circuit</vt:lpstr>
      <vt:lpstr>J1850 - dual wire with pulse width modulation</vt:lpstr>
      <vt:lpstr>Exercise 11.2 - SCI communication</vt:lpstr>
      <vt:lpstr>Direct memory access (DMA)</vt:lpstr>
      <vt:lpstr>Direct memory access (DMA)</vt:lpstr>
      <vt:lpstr>DMA structure</vt:lpstr>
      <vt:lpstr>Memory ↔ Peripheral DMA operation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 Serial and Parallel Communication Interface</dc:title>
  <dc:creator>JL</dc:creator>
  <cp:lastModifiedBy>JL</cp:lastModifiedBy>
  <cp:revision>1</cp:revision>
  <dcterms:created xsi:type="dcterms:W3CDTF">2018-12-04T22:42:17Z</dcterms:created>
  <dcterms:modified xsi:type="dcterms:W3CDTF">2018-12-04T22:42:17Z</dcterms:modified>
</cp:coreProperties>
</file>